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64" r:id="rId2"/>
    <p:sldId id="269" r:id="rId3"/>
    <p:sldId id="270" r:id="rId4"/>
    <p:sldId id="273" r:id="rId5"/>
    <p:sldId id="272" r:id="rId6"/>
    <p:sldId id="268" r:id="rId7"/>
    <p:sldId id="271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</p:sldIdLst>
  <p:sldSz cx="14630400" cy="8229600"/>
  <p:notesSz cx="8229600" cy="14630400"/>
  <p:embeddedFontLs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Roboto" charset="0"/>
      <p:regular r:id="rId29"/>
    </p:embeddedFont>
    <p:embeddedFont>
      <p:font typeface="Roboto Slab" charset="0"/>
      <p:regular r:id="rId3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10"/>
  </p:normalViewPr>
  <p:slideViewPr>
    <p:cSldViewPr snapToGrid="0" snapToObjects="1">
      <p:cViewPr>
        <p:scale>
          <a:sx n="102" d="100"/>
          <a:sy n="102" d="100"/>
        </p:scale>
        <p:origin x="-114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043DD-1096-4D88-87CB-93F7B04311E1}" type="datetimeFigureOut">
              <a:rPr lang="fr-FR" smtClean="0"/>
              <a:t>03/12/2024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4F62A-26FE-4E27-81AB-0F6490AC5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04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880" cy="548640"/>
          </a:xfrm>
          <a:prstGeom prst="rect">
            <a:avLst/>
          </a:prstGeom>
        </p:spPr>
        <p:txBody>
          <a:bodyPr vert="horz" lIns="130622" tIns="65311" rIns="130622" bIns="65311" rtlCol="0"/>
          <a:lstStyle>
            <a:lvl1pPr algn="l">
              <a:defRPr sz="17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16016" y="0"/>
            <a:ext cx="4754880" cy="548640"/>
          </a:xfrm>
          <a:prstGeom prst="rect">
            <a:avLst/>
          </a:prstGeom>
        </p:spPr>
        <p:txBody>
          <a:bodyPr vert="horz" lIns="130622" tIns="65311" rIns="130622" bIns="65311" rtlCol="0"/>
          <a:lstStyle>
            <a:lvl1pPr algn="r">
              <a:defRPr sz="17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36738" y="820738"/>
            <a:ext cx="7299325" cy="410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622" tIns="65311" rIns="130622" bIns="65311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7280" y="5201920"/>
            <a:ext cx="8778240" cy="4930141"/>
          </a:xfrm>
          <a:prstGeom prst="rect">
            <a:avLst/>
          </a:prstGeom>
        </p:spPr>
        <p:txBody>
          <a:bodyPr vert="horz" lIns="130622" tIns="65311" rIns="130622" bIns="65311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403841"/>
            <a:ext cx="4754880" cy="546101"/>
          </a:xfrm>
          <a:prstGeom prst="rect">
            <a:avLst/>
          </a:prstGeom>
        </p:spPr>
        <p:txBody>
          <a:bodyPr vert="horz" lIns="130622" tIns="65311" rIns="130622" bIns="65311" rtlCol="0" anchor="b"/>
          <a:lstStyle>
            <a:lvl1pPr algn="l">
              <a:defRPr sz="17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16016" y="10403841"/>
            <a:ext cx="4754880" cy="546101"/>
          </a:xfrm>
          <a:prstGeom prst="rect">
            <a:avLst/>
          </a:prstGeom>
        </p:spPr>
        <p:txBody>
          <a:bodyPr vert="horz" lIns="130622" tIns="65311" rIns="130622" bIns="65311" rtlCol="0" anchor="b"/>
          <a:lstStyle>
            <a:lvl1pPr algn="r">
              <a:defRPr sz="17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 lIns="73152" tIns="36576" rIns="73152" bIns="36576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 lIns="73152" tIns="36576" rIns="73152" bIns="3657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 lIns="73152" tIns="36576" rIns="73152" bIns="36576"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4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2839215" y="7749540"/>
            <a:ext cx="1722605" cy="41148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914400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3790" y="1791688"/>
            <a:ext cx="7556421" cy="187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fr-FR" sz="44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Maîtriser les accès aux données en Java</a:t>
            </a:r>
            <a:endParaRPr lang="fr-FR" sz="4400" dirty="0"/>
          </a:p>
        </p:txBody>
      </p:sp>
      <p:sp>
        <p:nvSpPr>
          <p:cNvPr id="9" name="Text 3"/>
          <p:cNvSpPr/>
          <p:nvPr/>
        </p:nvSpPr>
        <p:spPr>
          <a:xfrm>
            <a:off x="793791" y="5212080"/>
            <a:ext cx="1879282" cy="31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80"/>
              </a:lnSpc>
            </a:pPr>
            <a:r>
              <a:rPr lang="en-US" sz="26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par Anthony TRAUT</a:t>
            </a:r>
            <a:endParaRPr lang="en-US" sz="2600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55512"/>
            <a:ext cx="92869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ProxyDataSource : Logging Avancé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033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74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plus détaillée des requêtes SQL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064539"/>
            <a:ext cx="569098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ProxyDatasource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de mieux comprendre </a:t>
            </a: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charge générée par l'application, la fréquence des requêtes, les types de requêtes, et leur durée d'exécution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78033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3574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Ajout d’assertions sur les requêtes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4064539"/>
            <a:ext cx="59788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Elle </a:t>
            </a: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mettre des vérifications sur l’</a:t>
            </a: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xécutions des requêtes SQL dans les tests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5824937"/>
            <a:ext cx="1267028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1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208"/>
            <a:ext cx="126626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Testcontainers</a:t>
            </a:r>
            <a:endParaRPr lang="fr-FR" sz="4450"/>
          </a:p>
        </p:txBody>
      </p:sp>
      <p:sp>
        <p:nvSpPr>
          <p:cNvPr id="7" name="Shape 5"/>
          <p:cNvSpPr/>
          <p:nvPr/>
        </p:nvSpPr>
        <p:spPr>
          <a:xfrm>
            <a:off x="793790" y="577160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8" name="Text 6"/>
          <p:cNvSpPr/>
          <p:nvPr/>
        </p:nvSpPr>
        <p:spPr>
          <a:xfrm>
            <a:off x="1417439" y="5771606"/>
            <a:ext cx="4691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Utilisation d'images Docker spécifiques</a:t>
            </a:r>
            <a:endParaRPr lang="fr-FR" sz="2200" dirty="0"/>
          </a:p>
        </p:txBody>
      </p:sp>
      <p:sp>
        <p:nvSpPr>
          <p:cNvPr id="9" name="Text 7"/>
          <p:cNvSpPr/>
          <p:nvPr/>
        </p:nvSpPr>
        <p:spPr>
          <a:xfrm>
            <a:off x="1417439" y="6262024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Elle permet d'utiliser des images Docker spécifiques, ce qui peut être particulièrement utile pour tester des versions précises de services</a:t>
            </a:r>
            <a:endParaRPr lang="fr-FR" sz="1750" dirty="0"/>
          </a:p>
        </p:txBody>
      </p:sp>
      <p:sp>
        <p:nvSpPr>
          <p:cNvPr id="10" name="Shape 8"/>
          <p:cNvSpPr/>
          <p:nvPr/>
        </p:nvSpPr>
        <p:spPr>
          <a:xfrm>
            <a:off x="7428667" y="577160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1" name="Text 9"/>
          <p:cNvSpPr/>
          <p:nvPr/>
        </p:nvSpPr>
        <p:spPr>
          <a:xfrm>
            <a:off x="8052316" y="5771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Intégration avec </a:t>
            </a: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 </a:t>
            </a:r>
            <a:r>
              <a:rPr lang="fr-FR" sz="2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frameworks</a:t>
            </a: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test</a:t>
            </a:r>
            <a:endParaRPr lang="fr-FR" sz="2200" dirty="0"/>
          </a:p>
        </p:txBody>
      </p:sp>
      <p:sp>
        <p:nvSpPr>
          <p:cNvPr id="12" name="Text 10"/>
          <p:cNvSpPr/>
          <p:nvPr/>
        </p:nvSpPr>
        <p:spPr>
          <a:xfrm>
            <a:off x="8052316" y="6262024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Testcontainers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 intégré dans les </a:t>
            </a:r>
            <a:r>
              <a:rPr lang="fr-FR" sz="17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frameworks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les plus populaires comme </a:t>
            </a:r>
            <a:r>
              <a:rPr lang="fr-FR" sz="17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JUnit</a:t>
            </a:r>
            <a:endParaRPr lang="fr-FR" sz="1750" dirty="0"/>
          </a:p>
        </p:txBody>
      </p:sp>
      <p:sp>
        <p:nvSpPr>
          <p:cNvPr id="16" name="Shape 5"/>
          <p:cNvSpPr/>
          <p:nvPr/>
        </p:nvSpPr>
        <p:spPr>
          <a:xfrm>
            <a:off x="793790" y="374994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7" name="Text 6"/>
          <p:cNvSpPr/>
          <p:nvPr/>
        </p:nvSpPr>
        <p:spPr>
          <a:xfrm>
            <a:off x="1417439" y="3749945"/>
            <a:ext cx="4691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Tests plus réalistes</a:t>
            </a:r>
            <a:endParaRPr lang="fr-FR" sz="220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8" name="Text 7"/>
          <p:cNvSpPr/>
          <p:nvPr/>
        </p:nvSpPr>
        <p:spPr>
          <a:xfrm>
            <a:off x="1417439" y="4240363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Elle permet d'utiliser 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services </a:t>
            </a: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comme ils le seraient en 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production pour des </a:t>
            </a: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tests d'intégration plus réalistes</a:t>
            </a:r>
            <a:endParaRPr lang="fr-FR" sz="1750" dirty="0"/>
          </a:p>
        </p:txBody>
      </p:sp>
      <p:sp>
        <p:nvSpPr>
          <p:cNvPr id="19" name="Shape 8"/>
          <p:cNvSpPr/>
          <p:nvPr/>
        </p:nvSpPr>
        <p:spPr>
          <a:xfrm>
            <a:off x="7428667" y="374994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20" name="Text 9"/>
          <p:cNvSpPr/>
          <p:nvPr/>
        </p:nvSpPr>
        <p:spPr>
          <a:xfrm>
            <a:off x="8052316" y="3749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Facilité d’utilisation</a:t>
            </a:r>
            <a:endParaRPr lang="fr-FR" sz="2200" dirty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21" name="Text 10"/>
          <p:cNvSpPr/>
          <p:nvPr/>
        </p:nvSpPr>
        <p:spPr>
          <a:xfrm>
            <a:off x="8052316" y="4240363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7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Testcontainers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lance automatiquement les conteneurs avec la configuration désirée</a:t>
            </a:r>
            <a:endParaRPr lang="fr-FR" sz="1750" dirty="0"/>
          </a:p>
        </p:txBody>
      </p:sp>
      <p:sp>
        <p:nvSpPr>
          <p:cNvPr id="22" name="Text 2"/>
          <p:cNvSpPr/>
          <p:nvPr/>
        </p:nvSpPr>
        <p:spPr>
          <a:xfrm>
            <a:off x="793789" y="2232334"/>
            <a:ext cx="13042939" cy="103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450"/>
              </a:lnSpc>
            </a:pPr>
            <a:r>
              <a:rPr lang="fr-FR" sz="22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Testcontainers</a:t>
            </a:r>
            <a:r>
              <a:rPr lang="fr-FR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 une bibliothèque Java qui permet de lancer des conteneurs Docker </a:t>
            </a:r>
            <a:r>
              <a:rPr lang="fr-FR" sz="2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dans </a:t>
            </a:r>
            <a:r>
              <a:rPr lang="fr-FR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environnement de test. Ces conteneurs sont créés, gérés et supprimés automatiquement pendant les tests.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04340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Qu'est-ce que le Pooling de Connexions ?</a:t>
            </a:r>
            <a:endParaRPr lang="fr-FR" sz="4450"/>
          </a:p>
        </p:txBody>
      </p:sp>
      <p:sp>
        <p:nvSpPr>
          <p:cNvPr id="4" name="Shape 1"/>
          <p:cNvSpPr/>
          <p:nvPr/>
        </p:nvSpPr>
        <p:spPr>
          <a:xfrm>
            <a:off x="793790" y="320623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3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Définition</a:t>
            </a:r>
            <a:endParaRPr lang="fr-FR" sz="2200"/>
          </a:p>
        </p:txBody>
      </p:sp>
      <p:sp>
        <p:nvSpPr>
          <p:cNvPr id="6" name="Text 3"/>
          <p:cNvSpPr/>
          <p:nvPr/>
        </p:nvSpPr>
        <p:spPr>
          <a:xfrm>
            <a:off x="1020604" y="392347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Ensemble de connexions préétablies et réutilisables pour les bases de données.</a:t>
            </a:r>
            <a:endParaRPr lang="fr-FR" sz="1750"/>
          </a:p>
        </p:txBody>
      </p:sp>
      <p:sp>
        <p:nvSpPr>
          <p:cNvPr id="7" name="Shape 4"/>
          <p:cNvSpPr/>
          <p:nvPr/>
        </p:nvSpPr>
        <p:spPr>
          <a:xfrm>
            <a:off x="4685467" y="320623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3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Objectif</a:t>
            </a:r>
            <a:endParaRPr lang="fr-FR" sz="2200"/>
          </a:p>
        </p:txBody>
      </p:sp>
      <p:sp>
        <p:nvSpPr>
          <p:cNvPr id="9" name="Text 6"/>
          <p:cNvSpPr/>
          <p:nvPr/>
        </p:nvSpPr>
        <p:spPr>
          <a:xfrm>
            <a:off x="4912281" y="392347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Réduire le temps de création des requêtes à chaque interaction.</a:t>
            </a:r>
            <a:endParaRPr lang="fr-FR" sz="1750"/>
          </a:p>
        </p:txBody>
      </p:sp>
      <p:sp>
        <p:nvSpPr>
          <p:cNvPr id="10" name="Shape 7"/>
          <p:cNvSpPr/>
          <p:nvPr/>
        </p:nvSpPr>
        <p:spPr>
          <a:xfrm>
            <a:off x="793790" y="5465806"/>
            <a:ext cx="7556421" cy="1214919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26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Avantage</a:t>
            </a:r>
            <a:endParaRPr lang="fr-FR" sz="2200"/>
          </a:p>
        </p:txBody>
      </p:sp>
      <p:sp>
        <p:nvSpPr>
          <p:cNvPr id="12" name="Text 9"/>
          <p:cNvSpPr/>
          <p:nvPr/>
        </p:nvSpPr>
        <p:spPr>
          <a:xfrm>
            <a:off x="1020604" y="6183041"/>
            <a:ext cx="7102793" cy="362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Amélioration significative des performances des applications.</a:t>
            </a:r>
            <a:endParaRPr lang="fr-FR" sz="1750"/>
          </a:p>
        </p:txBody>
      </p:sp>
      <p:pic>
        <p:nvPicPr>
          <p:cNvPr id="13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6468" y="1185863"/>
            <a:ext cx="12939053" cy="829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Avantages du </a:t>
            </a:r>
            <a:r>
              <a:rPr lang="fr-FR" sz="445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Pooling</a:t>
            </a:r>
            <a:r>
              <a:rPr lang="fr-FR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Connexions</a:t>
            </a:r>
            <a:endParaRPr lang="fr-FR" sz="4450" dirty="0"/>
          </a:p>
        </p:txBody>
      </p:sp>
      <p:sp>
        <p:nvSpPr>
          <p:cNvPr id="16" name="Shape 5"/>
          <p:cNvSpPr/>
          <p:nvPr/>
        </p:nvSpPr>
        <p:spPr>
          <a:xfrm>
            <a:off x="793790" y="516509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7" name="Text 6"/>
          <p:cNvSpPr/>
          <p:nvPr/>
        </p:nvSpPr>
        <p:spPr>
          <a:xfrm>
            <a:off x="1417439" y="5165091"/>
            <a:ext cx="4691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Gestion améliorée des erreurs</a:t>
            </a:r>
            <a:endParaRPr lang="fr-FR" sz="2200"/>
          </a:p>
        </p:txBody>
      </p:sp>
      <p:sp>
        <p:nvSpPr>
          <p:cNvPr id="18" name="Text 7"/>
          <p:cNvSpPr/>
          <p:nvPr/>
        </p:nvSpPr>
        <p:spPr>
          <a:xfrm>
            <a:off x="1417439" y="5655509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Intègre un mécanisme de </a:t>
            </a:r>
            <a:r>
              <a:rPr lang="fr-FR" sz="17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retry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une meilleure fiabilité</a:t>
            </a:r>
            <a:endParaRPr lang="fr-FR" sz="1750" dirty="0"/>
          </a:p>
        </p:txBody>
      </p:sp>
      <p:sp>
        <p:nvSpPr>
          <p:cNvPr id="20" name="Shape 5"/>
          <p:cNvSpPr/>
          <p:nvPr/>
        </p:nvSpPr>
        <p:spPr>
          <a:xfrm>
            <a:off x="793790" y="314343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21" name="Text 6"/>
          <p:cNvSpPr/>
          <p:nvPr/>
        </p:nvSpPr>
        <p:spPr>
          <a:xfrm>
            <a:off x="1417439" y="3143430"/>
            <a:ext cx="4691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Réduction du temps de latence</a:t>
            </a:r>
            <a:endParaRPr lang="fr-FR" sz="2200"/>
          </a:p>
        </p:txBody>
      </p:sp>
      <p:sp>
        <p:nvSpPr>
          <p:cNvPr id="22" name="Text 7"/>
          <p:cNvSpPr/>
          <p:nvPr/>
        </p:nvSpPr>
        <p:spPr>
          <a:xfrm>
            <a:off x="1417439" y="3633848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connexions préétablies éliminent le délai de création à chaque requête</a:t>
            </a:r>
            <a:endParaRPr lang="fr-FR" sz="1750" dirty="0"/>
          </a:p>
        </p:txBody>
      </p:sp>
      <p:sp>
        <p:nvSpPr>
          <p:cNvPr id="25" name="Shape 8"/>
          <p:cNvSpPr/>
          <p:nvPr/>
        </p:nvSpPr>
        <p:spPr>
          <a:xfrm>
            <a:off x="7428667" y="516509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26" name="Text 9"/>
          <p:cNvSpPr/>
          <p:nvPr/>
        </p:nvSpPr>
        <p:spPr>
          <a:xfrm>
            <a:off x="8052316" y="5165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Adaptabilité au </a:t>
            </a: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trafic</a:t>
            </a:r>
            <a:endParaRPr lang="fr-FR" sz="2200" dirty="0"/>
          </a:p>
        </p:txBody>
      </p:sp>
      <p:sp>
        <p:nvSpPr>
          <p:cNvPr id="27" name="Text 10"/>
          <p:cNvSpPr/>
          <p:nvPr/>
        </p:nvSpPr>
        <p:spPr>
          <a:xfrm>
            <a:off x="8052316" y="5655509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S'ajuste dynamiquement aux pics de demande en modulant les 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connexions</a:t>
            </a:r>
            <a:endParaRPr lang="fr-FR" sz="1750" dirty="0"/>
          </a:p>
        </p:txBody>
      </p:sp>
      <p:sp>
        <p:nvSpPr>
          <p:cNvPr id="28" name="Shape 8"/>
          <p:cNvSpPr/>
          <p:nvPr/>
        </p:nvSpPr>
        <p:spPr>
          <a:xfrm>
            <a:off x="7428667" y="314343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29" name="Text 9"/>
          <p:cNvSpPr/>
          <p:nvPr/>
        </p:nvSpPr>
        <p:spPr>
          <a:xfrm>
            <a:off x="8052316" y="3143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Optimisation des </a:t>
            </a: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ressources</a:t>
            </a:r>
            <a:endParaRPr lang="fr-FR" sz="2200" dirty="0"/>
          </a:p>
        </p:txBody>
      </p:sp>
      <p:sp>
        <p:nvSpPr>
          <p:cNvPr id="30" name="Text 10"/>
          <p:cNvSpPr/>
          <p:nvPr/>
        </p:nvSpPr>
        <p:spPr>
          <a:xfrm>
            <a:off x="8052316" y="3633848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 efficacement le nombre de connexions simultanées à la 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</a:t>
            </a:r>
            <a:endParaRPr lang="fr-FR" sz="1750" dirty="0"/>
          </a:p>
        </p:txBody>
      </p:sp>
    </p:spTree>
    <p:extLst>
      <p:ext uri="{BB962C8B-B14F-4D97-AF65-F5344CB8AC3E}">
        <p14:creationId xmlns:p14="http://schemas.microsoft.com/office/powerpoint/2010/main" val="42747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6624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Pourquoi choisir Hikari ?</a:t>
            </a:r>
            <a:endParaRPr lang="fr-FR" sz="445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5090160"/>
            <a:ext cx="3038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Simplicité d'utilisation</a:t>
            </a:r>
            <a:endParaRPr lang="fr-FR" sz="2200"/>
          </a:p>
        </p:txBody>
      </p:sp>
      <p:sp>
        <p:nvSpPr>
          <p:cNvPr id="6" name="Text 3"/>
          <p:cNvSpPr/>
          <p:nvPr/>
        </p:nvSpPr>
        <p:spPr>
          <a:xfrm>
            <a:off x="1417439" y="5580578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 intuitive pour une prise en main rapide</a:t>
            </a:r>
            <a:endParaRPr lang="fr-FR" sz="1750"/>
          </a:p>
        </p:txBody>
      </p:sp>
      <p:sp>
        <p:nvSpPr>
          <p:cNvPr id="7" name="Shape 4"/>
          <p:cNvSpPr/>
          <p:nvPr/>
        </p:nvSpPr>
        <p:spPr>
          <a:xfrm>
            <a:off x="7428667" y="509016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8052316" y="5090160"/>
            <a:ext cx="3759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Performances améliorées</a:t>
            </a:r>
            <a:endParaRPr lang="fr-FR" sz="2200" dirty="0"/>
          </a:p>
        </p:txBody>
      </p:sp>
      <p:sp>
        <p:nvSpPr>
          <p:cNvPr id="9" name="Text 6"/>
          <p:cNvSpPr/>
          <p:nvPr/>
        </p:nvSpPr>
        <p:spPr>
          <a:xfrm>
            <a:off x="8052316" y="5580578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Conçu pour être l’un des pool de connexions le plus rapide</a:t>
            </a:r>
            <a:endParaRPr lang="fr-FR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42544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417439" y="6425446"/>
            <a:ext cx="3121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Intégration Spring Boot</a:t>
            </a:r>
            <a:endParaRPr lang="fr-FR" sz="2200"/>
          </a:p>
        </p:txBody>
      </p:sp>
      <p:sp>
        <p:nvSpPr>
          <p:cNvPr id="12" name="Text 9"/>
          <p:cNvSpPr/>
          <p:nvPr/>
        </p:nvSpPr>
        <p:spPr>
          <a:xfrm>
            <a:off x="1417439" y="6915864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S'intègre parfaitement avec des applications </a:t>
            </a:r>
            <a:r>
              <a:rPr lang="fr-FR" sz="17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</a:t>
            </a: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Boot</a:t>
            </a:r>
            <a:endParaRPr lang="fr-FR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42544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805231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Métriques détaillées</a:t>
            </a:r>
            <a:endParaRPr lang="fr-FR" sz="2200"/>
          </a:p>
        </p:txBody>
      </p:sp>
      <p:sp>
        <p:nvSpPr>
          <p:cNvPr id="15" name="Text 12"/>
          <p:cNvSpPr/>
          <p:nvPr/>
        </p:nvSpPr>
        <p:spPr>
          <a:xfrm>
            <a:off x="8052316" y="6915864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Fournit des informations pour l'optimisation</a:t>
            </a:r>
            <a:endParaRPr lang="fr-FR" sz="1750" dirty="0"/>
          </a:p>
        </p:txBody>
      </p:sp>
    </p:spTree>
    <p:extLst>
      <p:ext uri="{BB962C8B-B14F-4D97-AF65-F5344CB8AC3E}">
        <p14:creationId xmlns:p14="http://schemas.microsoft.com/office/powerpoint/2010/main" val="16530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58585"/>
            <a:ext cx="5819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Configuration de base</a:t>
            </a:r>
            <a:endParaRPr lang="fr-FR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7548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69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minimumIdle</a:t>
            </a:r>
            <a:endParaRPr lang="fr-FR" sz="2200"/>
          </a:p>
        </p:txBody>
      </p:sp>
      <p:sp>
        <p:nvSpPr>
          <p:cNvPr id="6" name="Text 2"/>
          <p:cNvSpPr/>
          <p:nvPr/>
        </p:nvSpPr>
        <p:spPr>
          <a:xfrm>
            <a:off x="793790" y="3559691"/>
            <a:ext cx="63721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minimum de connexions dans le pool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(par défaut : 10)</a:t>
            </a:r>
            <a:endParaRPr lang="fr-FR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722" y="227548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66722" y="3069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maximumPoolSize</a:t>
            </a:r>
            <a:endParaRPr lang="fr-FR" sz="2200"/>
          </a:p>
        </p:txBody>
      </p:sp>
      <p:sp>
        <p:nvSpPr>
          <p:cNvPr id="9" name="Text 4"/>
          <p:cNvSpPr/>
          <p:nvPr/>
        </p:nvSpPr>
        <p:spPr>
          <a:xfrm>
            <a:off x="8066722" y="3559691"/>
            <a:ext cx="56212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maximum de connexions ouvertes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(par défaut : 10)</a:t>
            </a:r>
            <a:endParaRPr lang="fr-FR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6593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5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idleTimeout</a:t>
            </a:r>
            <a:endParaRPr lang="fr-FR" sz="2200"/>
          </a:p>
        </p:txBody>
      </p:sp>
      <p:sp>
        <p:nvSpPr>
          <p:cNvPr id="12" name="Text 6"/>
          <p:cNvSpPr/>
          <p:nvPr/>
        </p:nvSpPr>
        <p:spPr>
          <a:xfrm>
            <a:off x="793790" y="6250147"/>
            <a:ext cx="637212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Temps d'inactivité avant suppression d'une connexion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(par défaut : 10 min)</a:t>
            </a:r>
            <a:endParaRPr lang="fr-FR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722" y="496593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066722" y="575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connectionTimeout</a:t>
            </a:r>
            <a:endParaRPr lang="fr-FR" sz="2200"/>
          </a:p>
        </p:txBody>
      </p:sp>
      <p:sp>
        <p:nvSpPr>
          <p:cNvPr id="15" name="Text 8"/>
          <p:cNvSpPr/>
          <p:nvPr/>
        </p:nvSpPr>
        <p:spPr>
          <a:xfrm>
            <a:off x="8066722" y="6250147"/>
            <a:ext cx="56212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Durée d'attente pour obtenir une connexion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(par défaut : 30 s).</a:t>
            </a:r>
            <a:endParaRPr lang="fr-FR" sz="1750"/>
          </a:p>
        </p:txBody>
      </p:sp>
    </p:spTree>
    <p:extLst>
      <p:ext uri="{BB962C8B-B14F-4D97-AF65-F5344CB8AC3E}">
        <p14:creationId xmlns:p14="http://schemas.microsoft.com/office/powerpoint/2010/main" val="60659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9590"/>
            <a:ext cx="5963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Métriques essentielles</a:t>
            </a:r>
            <a:endParaRPr lang="fr-FR" sz="445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ActiveConnections</a:t>
            </a:r>
            <a:endParaRPr lang="fr-FR" sz="220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Nombre de connexions actuellement utilisées par l'application</a:t>
            </a:r>
            <a:endParaRPr lang="fr-FR" sz="175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IdleConnections</a:t>
            </a:r>
            <a:endParaRPr lang="fr-FR" sz="2200"/>
          </a:p>
        </p:txBody>
      </p:sp>
      <p:sp>
        <p:nvSpPr>
          <p:cNvPr id="6" name="Text 4"/>
          <p:cNvSpPr/>
          <p:nvPr/>
        </p:nvSpPr>
        <p:spPr>
          <a:xfrm>
            <a:off x="4200406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Connexions disponibles dans le pool, prêtes à être utilisées</a:t>
            </a:r>
            <a:endParaRPr lang="fr-FR" sz="175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TotalConnections</a:t>
            </a:r>
            <a:endParaRPr lang="fr-FR" sz="2200"/>
          </a:p>
        </p:txBody>
      </p:sp>
      <p:sp>
        <p:nvSpPr>
          <p:cNvPr id="8" name="Text 6"/>
          <p:cNvSpPr/>
          <p:nvPr/>
        </p:nvSpPr>
        <p:spPr>
          <a:xfrm>
            <a:off x="7607022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Somme des connexions actives et inactives dans le pool</a:t>
            </a:r>
            <a:endParaRPr lang="fr-FR" sz="175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ThreadsAwaitingConnection</a:t>
            </a:r>
            <a:endParaRPr lang="fr-FR" sz="2200"/>
          </a:p>
        </p:txBody>
      </p:sp>
      <p:sp>
        <p:nvSpPr>
          <p:cNvPr id="10" name="Text 8"/>
          <p:cNvSpPr/>
          <p:nvPr/>
        </p:nvSpPr>
        <p:spPr>
          <a:xfrm>
            <a:off x="11013638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Threads en attente lorsque toutes les connexions sont occupées</a:t>
            </a:r>
            <a:endParaRPr lang="fr-FR" sz="1750"/>
          </a:p>
        </p:txBody>
      </p:sp>
    </p:spTree>
    <p:extLst>
      <p:ext uri="{BB962C8B-B14F-4D97-AF65-F5344CB8AC3E}">
        <p14:creationId xmlns:p14="http://schemas.microsoft.com/office/powerpoint/2010/main" val="32470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42586"/>
            <a:ext cx="6953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Présentation de FlexyPool</a:t>
            </a:r>
            <a:endParaRPr lang="fr-FR" sz="4450"/>
          </a:p>
        </p:txBody>
      </p:sp>
      <p:sp>
        <p:nvSpPr>
          <p:cNvPr id="4" name="Shape 1"/>
          <p:cNvSpPr/>
          <p:nvPr/>
        </p:nvSpPr>
        <p:spPr>
          <a:xfrm>
            <a:off x="793790" y="312396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123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Extension de Hikari</a:t>
            </a:r>
            <a:endParaRPr lang="fr-FR" sz="2200"/>
          </a:p>
        </p:txBody>
      </p:sp>
      <p:sp>
        <p:nvSpPr>
          <p:cNvPr id="6" name="Text 3"/>
          <p:cNvSpPr/>
          <p:nvPr/>
        </p:nvSpPr>
        <p:spPr>
          <a:xfrm>
            <a:off x="1417439" y="3614385"/>
            <a:ext cx="55152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FlexyPool enrichit les fonctionnalités de base de Hikari</a:t>
            </a:r>
            <a:endParaRPr lang="fr-FR" sz="1750"/>
          </a:p>
        </p:txBody>
      </p:sp>
      <p:sp>
        <p:nvSpPr>
          <p:cNvPr id="7" name="Shape 4"/>
          <p:cNvSpPr/>
          <p:nvPr/>
        </p:nvSpPr>
        <p:spPr>
          <a:xfrm>
            <a:off x="7524614" y="312396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8148263" y="3123967"/>
            <a:ext cx="2872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Stratégies de Failover</a:t>
            </a:r>
            <a:endParaRPr lang="fr-FR" sz="2200"/>
          </a:p>
        </p:txBody>
      </p:sp>
      <p:sp>
        <p:nvSpPr>
          <p:cNvPr id="9" name="Text 6"/>
          <p:cNvSpPr/>
          <p:nvPr/>
        </p:nvSpPr>
        <p:spPr>
          <a:xfrm>
            <a:off x="8148263" y="3614385"/>
            <a:ext cx="5595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Implémente des mécanismes avancés pour gérer les défaillances de connexion</a:t>
            </a:r>
            <a:endParaRPr lang="fr-FR" sz="1750"/>
          </a:p>
        </p:txBody>
      </p:sp>
      <p:sp>
        <p:nvSpPr>
          <p:cNvPr id="10" name="Shape 7"/>
          <p:cNvSpPr/>
          <p:nvPr/>
        </p:nvSpPr>
        <p:spPr>
          <a:xfrm>
            <a:off x="793790" y="518505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417439" y="5185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Métriques Détaillées</a:t>
            </a:r>
            <a:endParaRPr lang="fr-FR" sz="2200"/>
          </a:p>
        </p:txBody>
      </p:sp>
      <p:sp>
        <p:nvSpPr>
          <p:cNvPr id="12" name="Text 9"/>
          <p:cNvSpPr/>
          <p:nvPr/>
        </p:nvSpPr>
        <p:spPr>
          <a:xfrm>
            <a:off x="1417439" y="5675476"/>
            <a:ext cx="55152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Fournit des indicateurs précis sur l'utilisation et les performances du pool</a:t>
            </a:r>
            <a:endParaRPr lang="fr-FR" sz="1750"/>
          </a:p>
        </p:txBody>
      </p:sp>
      <p:sp>
        <p:nvSpPr>
          <p:cNvPr id="13" name="Shape 10"/>
          <p:cNvSpPr/>
          <p:nvPr/>
        </p:nvSpPr>
        <p:spPr>
          <a:xfrm>
            <a:off x="7524614" y="518505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8148263" y="5185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Flexibilité Accrue</a:t>
            </a:r>
            <a:endParaRPr lang="fr-FR" sz="2200"/>
          </a:p>
        </p:txBody>
      </p:sp>
      <p:sp>
        <p:nvSpPr>
          <p:cNvPr id="15" name="Text 12"/>
          <p:cNvSpPr/>
          <p:nvPr/>
        </p:nvSpPr>
        <p:spPr>
          <a:xfrm>
            <a:off x="8148263" y="5675476"/>
            <a:ext cx="5595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une adaptation dynamique aux besoins de l'application</a:t>
            </a:r>
            <a:endParaRPr lang="fr-FR" sz="1750"/>
          </a:p>
        </p:txBody>
      </p:sp>
    </p:spTree>
    <p:extLst>
      <p:ext uri="{BB962C8B-B14F-4D97-AF65-F5344CB8AC3E}">
        <p14:creationId xmlns:p14="http://schemas.microsoft.com/office/powerpoint/2010/main" val="38997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2758"/>
            <a:ext cx="8663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Stratégies de Failover Par Défaut</a:t>
            </a:r>
            <a:endParaRPr lang="fr-FR" sz="4450"/>
          </a:p>
        </p:txBody>
      </p:sp>
      <p:sp>
        <p:nvSpPr>
          <p:cNvPr id="3" name="Text 1"/>
          <p:cNvSpPr/>
          <p:nvPr/>
        </p:nvSpPr>
        <p:spPr>
          <a:xfrm>
            <a:off x="793790" y="2888512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IncrementPoolOnTimeoutConnectionAcquiringStrategy</a:t>
            </a:r>
            <a:endParaRPr lang="fr-FR" sz="2200"/>
          </a:p>
        </p:txBody>
      </p:sp>
      <p:sp>
        <p:nvSpPr>
          <p:cNvPr id="4" name="Text 2"/>
          <p:cNvSpPr/>
          <p:nvPr/>
        </p:nvSpPr>
        <p:spPr>
          <a:xfrm>
            <a:off x="793790" y="38239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Augmente automatiquement le nombre de connexions en cas de timeout lors de l'acquisition.</a:t>
            </a:r>
            <a:endParaRPr lang="fr-FR" sz="1750"/>
          </a:p>
        </p:txBody>
      </p:sp>
      <p:sp>
        <p:nvSpPr>
          <p:cNvPr id="5" name="Text 3"/>
          <p:cNvSpPr/>
          <p:nvPr/>
        </p:nvSpPr>
        <p:spPr>
          <a:xfrm>
            <a:off x="793790" y="47538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Optimise la disponibilité des connexions en période de forte charge.</a:t>
            </a:r>
            <a:endParaRPr lang="fr-FR" sz="1750"/>
          </a:p>
        </p:txBody>
      </p:sp>
      <p:sp>
        <p:nvSpPr>
          <p:cNvPr id="6" name="Text 4"/>
          <p:cNvSpPr/>
          <p:nvPr/>
        </p:nvSpPr>
        <p:spPr>
          <a:xfrm>
            <a:off x="7599521" y="2888512"/>
            <a:ext cx="4712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RetryConnectionAcquiringStrategy</a:t>
            </a:r>
            <a:endParaRPr lang="fr-FR" sz="2200"/>
          </a:p>
        </p:txBody>
      </p:sp>
      <p:sp>
        <p:nvSpPr>
          <p:cNvPr id="7" name="Text 5"/>
          <p:cNvSpPr/>
          <p:nvPr/>
        </p:nvSpPr>
        <p:spPr>
          <a:xfrm>
            <a:off x="7599521" y="34696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 un mécanisme de retry pour les pools qui n'en ont pas.</a:t>
            </a:r>
            <a:endParaRPr lang="fr-FR" sz="1750"/>
          </a:p>
        </p:txBody>
      </p:sp>
      <p:sp>
        <p:nvSpPr>
          <p:cNvPr id="8" name="Text 6"/>
          <p:cNvSpPr/>
          <p:nvPr/>
        </p:nvSpPr>
        <p:spPr>
          <a:xfrm>
            <a:off x="7599521" y="43995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Améliore la résilience face aux échecs temporaires de connexion.</a:t>
            </a:r>
            <a:endParaRPr lang="fr-FR" sz="17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415" y="6048500"/>
            <a:ext cx="7042363" cy="145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7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0424"/>
            <a:ext cx="10449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Auto-Commit</a:t>
            </a:r>
            <a:endParaRPr lang="fr-FR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7446"/>
            <a:ext cx="3656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Fonctionnement par Défaut</a:t>
            </a:r>
            <a:endParaRPr lang="fr-FR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585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Hibernate ouvre une connexion dès l'ouverture de la transaction pour désactiver l'auto-commit JDBC.</a:t>
            </a:r>
            <a:endParaRPr lang="fr-FR" sz="1750"/>
          </a:p>
        </p:txBody>
      </p:sp>
      <p:sp>
        <p:nvSpPr>
          <p:cNvPr id="5" name="Text 3"/>
          <p:cNvSpPr/>
          <p:nvPr/>
        </p:nvSpPr>
        <p:spPr>
          <a:xfrm>
            <a:off x="7599521" y="2877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Conséquences</a:t>
            </a:r>
            <a:endParaRPr lang="fr-FR" sz="2200"/>
          </a:p>
        </p:txBody>
      </p:sp>
      <p:sp>
        <p:nvSpPr>
          <p:cNvPr id="6" name="Text 4"/>
          <p:cNvSpPr/>
          <p:nvPr/>
        </p:nvSpPr>
        <p:spPr>
          <a:xfrm>
            <a:off x="7599521" y="34772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Cette approche peut entraîner une utilisation prématurée des ressources de la base de données.</a:t>
            </a:r>
            <a:endParaRPr lang="fr-FR" sz="1750"/>
          </a:p>
        </p:txBody>
      </p:sp>
      <p:sp>
        <p:nvSpPr>
          <p:cNvPr id="7" name="Shape 1"/>
          <p:cNvSpPr/>
          <p:nvPr/>
        </p:nvSpPr>
        <p:spPr>
          <a:xfrm>
            <a:off x="793790" y="514671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8" name="Text 2"/>
          <p:cNvSpPr/>
          <p:nvPr/>
        </p:nvSpPr>
        <p:spPr>
          <a:xfrm>
            <a:off x="1417439" y="5146715"/>
            <a:ext cx="5621060" cy="473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Configuration </a:t>
            </a:r>
            <a:r>
              <a:rPr lang="fr-FR" sz="2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Hibernate</a:t>
            </a:r>
            <a:endParaRPr lang="fr-FR" sz="2200" dirty="0"/>
          </a:p>
        </p:txBody>
      </p:sp>
      <p:sp>
        <p:nvSpPr>
          <p:cNvPr id="9" name="Text 3"/>
          <p:cNvSpPr/>
          <p:nvPr/>
        </p:nvSpPr>
        <p:spPr>
          <a:xfrm>
            <a:off x="1417439" y="5860830"/>
            <a:ext cx="5621060" cy="121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Ajoutez </a:t>
            </a:r>
            <a:r>
              <a:rPr lang="fr-FR" sz="16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hibernate.connection.provider_disables_autocommit</a:t>
            </a: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=</a:t>
            </a:r>
            <a:r>
              <a:rPr lang="fr-FR" sz="16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true</a:t>
            </a: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dans la configuration </a:t>
            </a:r>
            <a:r>
              <a:rPr lang="fr-FR" sz="16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Hibernate</a:t>
            </a: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fr-FR" sz="1600" dirty="0"/>
          </a:p>
        </p:txBody>
      </p:sp>
      <p:sp>
        <p:nvSpPr>
          <p:cNvPr id="10" name="Shape 4"/>
          <p:cNvSpPr/>
          <p:nvPr/>
        </p:nvSpPr>
        <p:spPr>
          <a:xfrm>
            <a:off x="7599521" y="514671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1" name="Text 5"/>
          <p:cNvSpPr/>
          <p:nvPr/>
        </p:nvSpPr>
        <p:spPr>
          <a:xfrm>
            <a:off x="8223170" y="5146715"/>
            <a:ext cx="5621060" cy="432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Configuration de la </a:t>
            </a:r>
            <a:r>
              <a:rPr lang="fr-FR" sz="2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DataSource</a:t>
            </a:r>
            <a:endParaRPr lang="fr-FR" sz="2200" dirty="0"/>
          </a:p>
        </p:txBody>
      </p:sp>
      <p:sp>
        <p:nvSpPr>
          <p:cNvPr id="12" name="Text 6"/>
          <p:cNvSpPr/>
          <p:nvPr/>
        </p:nvSpPr>
        <p:spPr>
          <a:xfrm>
            <a:off x="8223170" y="5860830"/>
            <a:ext cx="5621060" cy="885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Configurez </a:t>
            </a:r>
            <a:r>
              <a:rPr lang="fr-FR" sz="16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spring.datasource.hikari.auto</a:t>
            </a: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-commit=false pour la </a:t>
            </a:r>
            <a:r>
              <a:rPr lang="fr-FR" sz="16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DataSource</a:t>
            </a: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536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102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Qu'est-ce que JDBC ?</a:t>
            </a:r>
            <a:endParaRPr lang="fr-FR" sz="4450"/>
          </a:p>
        </p:txBody>
      </p:sp>
      <p:sp>
        <p:nvSpPr>
          <p:cNvPr id="4" name="Shape 1"/>
          <p:cNvSpPr/>
          <p:nvPr/>
        </p:nvSpPr>
        <p:spPr>
          <a:xfrm>
            <a:off x="793790" y="361438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de Bas Niveau</a:t>
            </a:r>
            <a:endParaRPr lang="fr-FR" sz="2200"/>
          </a:p>
        </p:txBody>
      </p:sp>
      <p:sp>
        <p:nvSpPr>
          <p:cNvPr id="6" name="Text 3"/>
          <p:cNvSpPr/>
          <p:nvPr/>
        </p:nvSpPr>
        <p:spPr>
          <a:xfrm>
            <a:off x="1417439" y="4104799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JDBC est une interface de programmation pour Java, offrant un accès direct aux bases de données.</a:t>
            </a:r>
            <a:endParaRPr lang="fr-FR" sz="1750"/>
          </a:p>
        </p:txBody>
      </p:sp>
      <p:sp>
        <p:nvSpPr>
          <p:cNvPr id="7" name="Shape 4"/>
          <p:cNvSpPr/>
          <p:nvPr/>
        </p:nvSpPr>
        <p:spPr>
          <a:xfrm>
            <a:off x="4685467" y="361438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614380"/>
            <a:ext cx="3028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Pont entre Java et BDD</a:t>
            </a:r>
            <a:endParaRPr lang="fr-FR" sz="2200"/>
          </a:p>
        </p:txBody>
      </p:sp>
      <p:sp>
        <p:nvSpPr>
          <p:cNvPr id="9" name="Text 6"/>
          <p:cNvSpPr/>
          <p:nvPr/>
        </p:nvSpPr>
        <p:spPr>
          <a:xfrm>
            <a:off x="5309116" y="4104799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Elle permet aux applications Java de communiquer efficacement avec différents systèmes de gestion de bases de données.</a:t>
            </a:r>
            <a:endParaRPr lang="fr-FR" sz="1750"/>
          </a:p>
        </p:txBody>
      </p:sp>
    </p:spTree>
    <p:extLst>
      <p:ext uri="{BB962C8B-B14F-4D97-AF65-F5344CB8AC3E}">
        <p14:creationId xmlns:p14="http://schemas.microsoft.com/office/powerpoint/2010/main" val="374071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2112" y="551736"/>
            <a:ext cx="12612672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Avantages de la Désactivation de l'Auto-Commit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112" y="2808684"/>
            <a:ext cx="276629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Optimisation du Temps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2112" y="3242429"/>
            <a:ext cx="95685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connexion à la base de données est retardée jusqu'à la première requête réelle.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112" y="4867394"/>
            <a:ext cx="291500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Économie de Ressources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2112" y="5301139"/>
            <a:ext cx="95685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Réduction de la charge sur la base de données en évitant les connexions inutiles.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1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Contrôle Accru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2112" y="7359848"/>
            <a:ext cx="95685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Meilleure gestion des transactions par l'application elle-même.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7832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05070" y="1288256"/>
            <a:ext cx="1293154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Qu'est-ce que Open In View 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05070" y="29042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28719" y="2904292"/>
            <a:ext cx="5375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28720" y="3394710"/>
            <a:ext cx="537512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Propriété Spring maintenant une session Hibernate ouverte pendant l'exécution d'un contrôleur.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251386" y="29042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875035" y="2904292"/>
            <a:ext cx="5961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Objectif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75035" y="3394710"/>
            <a:ext cx="59615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Facilite le chargement paresseux des entités à tout moment.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05070" y="503264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28719" y="5032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Fonctionnement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28719" y="5523064"/>
            <a:ext cx="53751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Garde une connexion à la base de données ouverte jusqu'à la fin du contrôleur.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5109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9660"/>
            <a:ext cx="83458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Inconvénients de Open In 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541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Consommation des ressources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808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Maintient les connexions à la base de données ouvertes plus longtemps, ce qui peut épuiser le pool de connexions.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84541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Performances potentiellement impactées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7808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Peut entraîner des requêtes supplémentaires non optimisées lors du rendu des vues.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845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Complexité cachée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4265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Peut masquer des problèmes de conception en permettant des accès à la base de données non contrôlés.</a:t>
            </a:r>
            <a:endParaRPr lang="en-US" sz="1750" dirty="0"/>
          </a:p>
        </p:txBody>
      </p:sp>
      <p:sp>
        <p:nvSpPr>
          <p:cNvPr id="9" name="Shape 1"/>
          <p:cNvSpPr/>
          <p:nvPr/>
        </p:nvSpPr>
        <p:spPr>
          <a:xfrm>
            <a:off x="793790" y="565745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0" name="Text 2"/>
          <p:cNvSpPr/>
          <p:nvPr/>
        </p:nvSpPr>
        <p:spPr>
          <a:xfrm>
            <a:off x="1417439" y="5657453"/>
            <a:ext cx="5621060" cy="473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Désactivation de Open In </a:t>
            </a:r>
            <a:r>
              <a:rPr lang="fr-FR" sz="2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View</a:t>
            </a:r>
            <a:endParaRPr lang="fr-FR" sz="2200" dirty="0"/>
          </a:p>
        </p:txBody>
      </p:sp>
      <p:sp>
        <p:nvSpPr>
          <p:cNvPr id="11" name="Text 3"/>
          <p:cNvSpPr/>
          <p:nvPr/>
        </p:nvSpPr>
        <p:spPr>
          <a:xfrm>
            <a:off x="1417439" y="6240939"/>
            <a:ext cx="12432744" cy="121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Ajoutez </a:t>
            </a:r>
            <a:r>
              <a:rPr lang="fr-FR" sz="16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spring.jpa.open</a:t>
            </a: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-in-</a:t>
            </a:r>
            <a:r>
              <a:rPr lang="fr-FR" sz="16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</a:t>
            </a: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=false dans la configuration de </a:t>
            </a:r>
            <a:r>
              <a:rPr lang="fr-FR" sz="16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31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102" y="885706"/>
            <a:ext cx="130435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Les 4 Composants Principaux de JDBC</a:t>
            </a:r>
            <a:endParaRPr lang="fr-FR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02" y="244748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102" y="324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DriverManager</a:t>
            </a:r>
            <a:endParaRPr lang="fr-FR" sz="2200"/>
          </a:p>
        </p:txBody>
      </p:sp>
      <p:sp>
        <p:nvSpPr>
          <p:cNvPr id="6" name="Text 2"/>
          <p:cNvSpPr/>
          <p:nvPr/>
        </p:nvSpPr>
        <p:spPr>
          <a:xfrm>
            <a:off x="793101" y="3731691"/>
            <a:ext cx="54677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Charge le pilote spécifique à la base de données utilisée</a:t>
            </a:r>
            <a:endParaRPr lang="fr-FR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72" y="244748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5872" y="324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Connection</a:t>
            </a:r>
            <a:endParaRPr lang="fr-FR" sz="2200"/>
          </a:p>
        </p:txBody>
      </p:sp>
      <p:sp>
        <p:nvSpPr>
          <p:cNvPr id="9" name="Text 4"/>
          <p:cNvSpPr/>
          <p:nvPr/>
        </p:nvSpPr>
        <p:spPr>
          <a:xfrm>
            <a:off x="7465872" y="3731691"/>
            <a:ext cx="4522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Établit la connexion avec la base de données</a:t>
            </a:r>
            <a:endParaRPr lang="fr-FR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02" y="513793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102" y="5931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Statement</a:t>
            </a:r>
            <a:endParaRPr lang="fr-FR" sz="2200"/>
          </a:p>
        </p:txBody>
      </p:sp>
      <p:sp>
        <p:nvSpPr>
          <p:cNvPr id="12" name="Text 6"/>
          <p:cNvSpPr/>
          <p:nvPr/>
        </p:nvSpPr>
        <p:spPr>
          <a:xfrm>
            <a:off x="793102" y="6422146"/>
            <a:ext cx="54677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Crée un objet pour exécuter les requêtes SQL</a:t>
            </a:r>
            <a:endParaRPr lang="fr-FR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72" y="513793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5872" y="5931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ResultSet</a:t>
            </a:r>
            <a:endParaRPr lang="fr-FR" sz="2200"/>
          </a:p>
        </p:txBody>
      </p:sp>
      <p:sp>
        <p:nvSpPr>
          <p:cNvPr id="15" name="Text 8"/>
          <p:cNvSpPr/>
          <p:nvPr/>
        </p:nvSpPr>
        <p:spPr>
          <a:xfrm>
            <a:off x="7465872" y="6422146"/>
            <a:ext cx="61568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Stocke et gère les résultats des requêtes SQL exécutées</a:t>
            </a:r>
            <a:endParaRPr lang="fr-FR" sz="1750" dirty="0"/>
          </a:p>
        </p:txBody>
      </p:sp>
    </p:spTree>
    <p:extLst>
      <p:ext uri="{BB962C8B-B14F-4D97-AF65-F5344CB8AC3E}">
        <p14:creationId xmlns:p14="http://schemas.microsoft.com/office/powerpoint/2010/main" val="17822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3028"/>
            <a:ext cx="7773591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fr-FR" sz="44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JPA (Java Persistence API)</a:t>
            </a:r>
            <a:endParaRPr lang="fr-FR" sz="4400"/>
          </a:p>
        </p:txBody>
      </p:sp>
      <p:sp>
        <p:nvSpPr>
          <p:cNvPr id="19" name="Shape 1"/>
          <p:cNvSpPr/>
          <p:nvPr/>
        </p:nvSpPr>
        <p:spPr>
          <a:xfrm>
            <a:off x="750689" y="452696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20" name="Text 2"/>
          <p:cNvSpPr/>
          <p:nvPr/>
        </p:nvSpPr>
        <p:spPr>
          <a:xfrm>
            <a:off x="1374338" y="4526961"/>
            <a:ext cx="520524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Couche d'abstraction de JDBC pour cacher sa complexité</a:t>
            </a:r>
          </a:p>
        </p:txBody>
      </p:sp>
      <p:sp>
        <p:nvSpPr>
          <p:cNvPr id="21" name="Shape 3"/>
          <p:cNvSpPr/>
          <p:nvPr/>
        </p:nvSpPr>
        <p:spPr>
          <a:xfrm>
            <a:off x="7442947" y="450991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22" name="Text 4"/>
          <p:cNvSpPr/>
          <p:nvPr/>
        </p:nvSpPr>
        <p:spPr>
          <a:xfrm>
            <a:off x="8066596" y="4509914"/>
            <a:ext cx="550944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Spécification de </a:t>
            </a:r>
            <a:r>
              <a:rPr lang="fr-FR" sz="22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mapping</a:t>
            </a:r>
            <a:r>
              <a:rPr lang="fr-FR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entre des objets JAVA et des tables de base de données relationnelle (ORM)</a:t>
            </a:r>
            <a:endParaRPr lang="fr-FR" sz="2200" dirty="0"/>
          </a:p>
        </p:txBody>
      </p:sp>
      <p:sp>
        <p:nvSpPr>
          <p:cNvPr id="23" name="Shape 5"/>
          <p:cNvSpPr/>
          <p:nvPr/>
        </p:nvSpPr>
        <p:spPr>
          <a:xfrm>
            <a:off x="750689" y="607191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24" name="Text 6"/>
          <p:cNvSpPr/>
          <p:nvPr/>
        </p:nvSpPr>
        <p:spPr>
          <a:xfrm>
            <a:off x="1374338" y="6071916"/>
            <a:ext cx="52052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Facilite les opérations de persistance (CRUD) à travers des API standards</a:t>
            </a:r>
            <a:endParaRPr lang="fr-FR" sz="2200"/>
          </a:p>
        </p:txBody>
      </p:sp>
      <p:sp>
        <p:nvSpPr>
          <p:cNvPr id="25" name="Shape 7"/>
          <p:cNvSpPr/>
          <p:nvPr/>
        </p:nvSpPr>
        <p:spPr>
          <a:xfrm>
            <a:off x="7442947" y="605486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26" name="Text 8"/>
          <p:cNvSpPr/>
          <p:nvPr/>
        </p:nvSpPr>
        <p:spPr>
          <a:xfrm>
            <a:off x="8066596" y="6054869"/>
            <a:ext cx="550944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Utilise des annotations ou des fichiers XML pour représenter les tables  par des objets JAVA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7571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7765" y="9227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Concepts principaux de JPA</a:t>
            </a:r>
            <a:endParaRPr lang="fr-FR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1770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7765" y="2970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Entity</a:t>
            </a:r>
            <a:endParaRPr lang="fr-FR" sz="2200"/>
          </a:p>
        </p:txBody>
      </p:sp>
      <p:sp>
        <p:nvSpPr>
          <p:cNvPr id="6" name="Text 2"/>
          <p:cNvSpPr/>
          <p:nvPr/>
        </p:nvSpPr>
        <p:spPr>
          <a:xfrm>
            <a:off x="877765" y="3461217"/>
            <a:ext cx="56705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Représentation Java d'une table de base de données</a:t>
            </a:r>
            <a:endParaRPr lang="fr-FR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07" y="217700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9907" y="2970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EntityManager</a:t>
            </a:r>
            <a:endParaRPr lang="fr-FR" sz="2200"/>
          </a:p>
        </p:txBody>
      </p:sp>
      <p:sp>
        <p:nvSpPr>
          <p:cNvPr id="9" name="Text 4"/>
          <p:cNvSpPr/>
          <p:nvPr/>
        </p:nvSpPr>
        <p:spPr>
          <a:xfrm>
            <a:off x="7419907" y="3461217"/>
            <a:ext cx="63707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d’exécuter des opérations CRUD sur les entités</a:t>
            </a:r>
            <a:endParaRPr lang="fr-FR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65" y="48674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7765" y="5661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PersistenceContext</a:t>
            </a:r>
            <a:endParaRPr lang="fr-FR" sz="2200"/>
          </a:p>
        </p:txBody>
      </p:sp>
      <p:sp>
        <p:nvSpPr>
          <p:cNvPr id="12" name="Text 6"/>
          <p:cNvSpPr/>
          <p:nvPr/>
        </p:nvSpPr>
        <p:spPr>
          <a:xfrm>
            <a:off x="877765" y="6151672"/>
            <a:ext cx="56705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Maintient la cohérence des entités pendant la session</a:t>
            </a:r>
            <a:endParaRPr lang="fr-FR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907" y="486746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19907" y="5661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Transaction</a:t>
            </a:r>
            <a:endParaRPr lang="fr-FR" sz="2200"/>
          </a:p>
        </p:txBody>
      </p:sp>
      <p:sp>
        <p:nvSpPr>
          <p:cNvPr id="15" name="Text 8"/>
          <p:cNvSpPr/>
          <p:nvPr/>
        </p:nvSpPr>
        <p:spPr>
          <a:xfrm>
            <a:off x="7419907" y="6151672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Garantit l'intégrité des données (ACID)</a:t>
            </a:r>
            <a:endParaRPr lang="fr-FR" sz="1750" dirty="0"/>
          </a:p>
        </p:txBody>
      </p:sp>
    </p:spTree>
    <p:extLst>
      <p:ext uri="{BB962C8B-B14F-4D97-AF65-F5344CB8AC3E}">
        <p14:creationId xmlns:p14="http://schemas.microsoft.com/office/powerpoint/2010/main" val="41656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/>
          <p:cNvSpPr/>
          <p:nvPr/>
        </p:nvSpPr>
        <p:spPr>
          <a:xfrm>
            <a:off x="683895" y="854583"/>
            <a:ext cx="10520720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00"/>
              </a:lnSpc>
            </a:pPr>
            <a:r>
              <a:rPr lang="fr-FR" sz="44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Hibernate</a:t>
            </a:r>
            <a:r>
              <a:rPr lang="fr-FR" sz="44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: l’implémentation JPA populaire</a:t>
            </a:r>
            <a:endParaRPr lang="fr-FR" sz="4400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34" name="Shape 1"/>
          <p:cNvSpPr/>
          <p:nvPr/>
        </p:nvSpPr>
        <p:spPr>
          <a:xfrm>
            <a:off x="793731" y="250942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  <p:txBody>
          <a:bodyPr/>
          <a:lstStyle/>
          <a:p>
            <a:pPr algn="just"/>
            <a:endParaRPr lang="fr-FR"/>
          </a:p>
        </p:txBody>
      </p:sp>
      <p:sp>
        <p:nvSpPr>
          <p:cNvPr id="35" name="Text 2"/>
          <p:cNvSpPr/>
          <p:nvPr/>
        </p:nvSpPr>
        <p:spPr>
          <a:xfrm>
            <a:off x="1417380" y="2509429"/>
            <a:ext cx="3572708" cy="49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750"/>
              </a:lnSpc>
            </a:pPr>
            <a:r>
              <a:rPr lang="fr-FR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Cache</a:t>
            </a:r>
            <a:endParaRPr lang="fr-FR" sz="2200" dirty="0"/>
          </a:p>
        </p:txBody>
      </p:sp>
      <p:sp>
        <p:nvSpPr>
          <p:cNvPr id="36" name="Text 3"/>
          <p:cNvSpPr/>
          <p:nvPr/>
        </p:nvSpPr>
        <p:spPr>
          <a:xfrm>
            <a:off x="1417379" y="2999847"/>
            <a:ext cx="54406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850"/>
              </a:lnSpc>
            </a:pP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 un cache de premier niveau au niveau de la session et un cache de second niveau partagé entre les sessions.</a:t>
            </a:r>
            <a:endParaRPr lang="fr-FR" sz="1750" dirty="0"/>
          </a:p>
        </p:txBody>
      </p:sp>
      <p:sp>
        <p:nvSpPr>
          <p:cNvPr id="40" name="Shape 7"/>
          <p:cNvSpPr/>
          <p:nvPr/>
        </p:nvSpPr>
        <p:spPr>
          <a:xfrm>
            <a:off x="7428608" y="250942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  <p:txBody>
          <a:bodyPr/>
          <a:lstStyle/>
          <a:p>
            <a:pPr algn="just"/>
            <a:endParaRPr lang="fr-FR"/>
          </a:p>
        </p:txBody>
      </p:sp>
      <p:sp>
        <p:nvSpPr>
          <p:cNvPr id="41" name="Text 8"/>
          <p:cNvSpPr/>
          <p:nvPr/>
        </p:nvSpPr>
        <p:spPr>
          <a:xfrm>
            <a:off x="8052258" y="2509429"/>
            <a:ext cx="3572708" cy="49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2750"/>
              </a:lnSpc>
              <a:buNone/>
            </a:pPr>
            <a:r>
              <a:rPr lang="fr-FR" sz="2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Dialect</a:t>
            </a:r>
            <a:endParaRPr lang="fr-FR" sz="2200" dirty="0"/>
          </a:p>
        </p:txBody>
      </p:sp>
      <p:sp>
        <p:nvSpPr>
          <p:cNvPr id="42" name="Text 9"/>
          <p:cNvSpPr/>
          <p:nvPr/>
        </p:nvSpPr>
        <p:spPr>
          <a:xfrm>
            <a:off x="8052496" y="2999847"/>
            <a:ext cx="578417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850"/>
              </a:lnSpc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de </a:t>
            </a:r>
            <a:r>
              <a:rPr lang="fr-F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générer des requêtes SQL adaptées à chaque base de données en fonction de sa syntaxe, ses types de données et ses fonctionnalités</a:t>
            </a:r>
            <a:endParaRPr lang="fr-FR" sz="1750" dirty="0"/>
          </a:p>
        </p:txBody>
      </p:sp>
      <p:sp>
        <p:nvSpPr>
          <p:cNvPr id="43" name="Shape 10"/>
          <p:cNvSpPr/>
          <p:nvPr/>
        </p:nvSpPr>
        <p:spPr>
          <a:xfrm>
            <a:off x="793731" y="528775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  <p:txBody>
          <a:bodyPr/>
          <a:lstStyle/>
          <a:p>
            <a:pPr algn="just"/>
            <a:endParaRPr lang="fr-FR"/>
          </a:p>
        </p:txBody>
      </p:sp>
      <p:sp>
        <p:nvSpPr>
          <p:cNvPr id="44" name="Text 11"/>
          <p:cNvSpPr/>
          <p:nvPr/>
        </p:nvSpPr>
        <p:spPr>
          <a:xfrm>
            <a:off x="1417380" y="528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Criteria API</a:t>
            </a:r>
            <a:endParaRPr lang="fr-FR" sz="2200"/>
          </a:p>
        </p:txBody>
      </p:sp>
      <p:sp>
        <p:nvSpPr>
          <p:cNvPr id="45" name="Text 12"/>
          <p:cNvSpPr/>
          <p:nvPr/>
        </p:nvSpPr>
        <p:spPr>
          <a:xfrm>
            <a:off x="1417381" y="5778171"/>
            <a:ext cx="54406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2850"/>
              </a:lnSpc>
              <a:buNone/>
            </a:pPr>
            <a:r>
              <a:rPr lang="fr-FR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de créer des requêtes avec des critères de recherche de manière programmatique</a:t>
            </a:r>
            <a:endParaRPr lang="fr-FR" sz="1750" dirty="0"/>
          </a:p>
        </p:txBody>
      </p:sp>
      <p:sp>
        <p:nvSpPr>
          <p:cNvPr id="46" name="Shape 13"/>
          <p:cNvSpPr/>
          <p:nvPr/>
        </p:nvSpPr>
        <p:spPr>
          <a:xfrm>
            <a:off x="7428608" y="528775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  <p:txBody>
          <a:bodyPr/>
          <a:lstStyle/>
          <a:p>
            <a:pPr algn="just"/>
            <a:endParaRPr lang="fr-FR"/>
          </a:p>
        </p:txBody>
      </p:sp>
      <p:sp>
        <p:nvSpPr>
          <p:cNvPr id="47" name="Text 14"/>
          <p:cNvSpPr/>
          <p:nvPr/>
        </p:nvSpPr>
        <p:spPr>
          <a:xfrm>
            <a:off x="8052257" y="528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2750"/>
              </a:lnSpc>
              <a:buNone/>
            </a:pPr>
            <a:r>
              <a:rPr lang="fr-FR" sz="22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Batching</a:t>
            </a:r>
            <a:endParaRPr lang="fr-FR" sz="2200"/>
          </a:p>
        </p:txBody>
      </p:sp>
      <p:sp>
        <p:nvSpPr>
          <p:cNvPr id="48" name="Text 15"/>
          <p:cNvSpPr/>
          <p:nvPr/>
        </p:nvSpPr>
        <p:spPr>
          <a:xfrm>
            <a:off x="8052257" y="577817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Groupe les requêtes d'insertion ou de mise à jour pour les exécuter en lot</a:t>
            </a:r>
            <a:endParaRPr lang="fr-FR" sz="1750"/>
          </a:p>
        </p:txBody>
      </p:sp>
    </p:spTree>
    <p:extLst>
      <p:ext uri="{BB962C8B-B14F-4D97-AF65-F5344CB8AC3E}">
        <p14:creationId xmlns:p14="http://schemas.microsoft.com/office/powerpoint/2010/main" val="39330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784622"/>
            <a:ext cx="7214116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Architecture d'accès aux données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625679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2211049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Couche Application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080504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262313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Couche Persistence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655457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JPA/Hibernate gère le mapping objet-relationnel.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535329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471713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Couche JDBC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110282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JDBC assure la connexion directe avec la base de données.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5990153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575523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Base de Données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6649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 du Logging Hibernate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Visibilité accrue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79154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logging permet de voir les requêtes SQL générées automatiquement par 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Hibernate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112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Débogage facilité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791545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logs aident à identifier et résoudre rapidement les problèmes de 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512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725120"/>
            <a:ext cx="3466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Optimisation des requêtes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215539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Analyser les logs permet d'optimiser les requêtes pour de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meilleures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5537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563321" y="29709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Ajoutez ces lignes dans votre fichier de configuration de logging :</a:t>
            </a:r>
            <a:endParaRPr lang="fr-FR" sz="1750"/>
          </a:p>
        </p:txBody>
      </p:sp>
      <p:sp>
        <p:nvSpPr>
          <p:cNvPr id="6" name="Shape 4"/>
          <p:cNvSpPr/>
          <p:nvPr/>
        </p:nvSpPr>
        <p:spPr>
          <a:xfrm>
            <a:off x="7574632" y="3963959"/>
            <a:ext cx="6267331" cy="1428750"/>
          </a:xfrm>
          <a:prstGeom prst="roundRect">
            <a:avLst>
              <a:gd name="adj" fmla="val 238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fr-FR" smtClean="0"/>
          </a:p>
          <a:p>
            <a:r>
              <a:rPr lang="fr-FR" sz="1600" smtClean="0"/>
              <a:t>&lt;logger name="org.hibernate.SQL" level="debug"/&gt;</a:t>
            </a:r>
          </a:p>
          <a:p>
            <a:endParaRPr lang="fr-FR" sz="1600" smtClean="0"/>
          </a:p>
          <a:p>
            <a:r>
              <a:rPr lang="fr-FR" sz="1600" smtClean="0"/>
              <a:t>&lt;logger name="org.hibernate.type.descriptor.sql" level="trace"/&gt;</a:t>
            </a:r>
          </a:p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7574632" y="2401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0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Configuration</a:t>
            </a:r>
            <a:r>
              <a:rPr lang="fr-FR" sz="2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du Logger</a:t>
            </a:r>
            <a:endParaRPr lang="fr-FR" sz="2200"/>
          </a:p>
        </p:txBody>
      </p:sp>
      <p:sp>
        <p:nvSpPr>
          <p:cNvPr id="17" name="Text 0"/>
          <p:cNvSpPr/>
          <p:nvPr/>
        </p:nvSpPr>
        <p:spPr>
          <a:xfrm>
            <a:off x="782479" y="933872"/>
            <a:ext cx="6256020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fr-FR" sz="3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Configuration via des properties Hibernate</a:t>
            </a:r>
            <a:endParaRPr lang="fr-FR" sz="320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8" name="Text 0"/>
          <p:cNvSpPr/>
          <p:nvPr/>
        </p:nvSpPr>
        <p:spPr>
          <a:xfrm>
            <a:off x="7563321" y="933871"/>
            <a:ext cx="6256020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fr-FR" sz="32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Utilisation d'un Framework de Logging</a:t>
            </a:r>
            <a:endParaRPr lang="fr-FR" sz="3200"/>
          </a:p>
        </p:txBody>
      </p:sp>
      <p:sp>
        <p:nvSpPr>
          <p:cNvPr id="19" name="Shape 1"/>
          <p:cNvSpPr/>
          <p:nvPr/>
        </p:nvSpPr>
        <p:spPr>
          <a:xfrm>
            <a:off x="782479" y="2388618"/>
            <a:ext cx="6040517" cy="155070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20" name="Text 2"/>
          <p:cNvSpPr/>
          <p:nvPr/>
        </p:nvSpPr>
        <p:spPr>
          <a:xfrm>
            <a:off x="1009293" y="2516770"/>
            <a:ext cx="4673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0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hibernate.show_sql</a:t>
            </a:r>
            <a:endParaRPr lang="fr-FR" sz="2000"/>
          </a:p>
        </p:txBody>
      </p:sp>
      <p:sp>
        <p:nvSpPr>
          <p:cNvPr id="21" name="Text 3"/>
          <p:cNvSpPr/>
          <p:nvPr/>
        </p:nvSpPr>
        <p:spPr>
          <a:xfrm>
            <a:off x="1009293" y="3081837"/>
            <a:ext cx="5292836" cy="857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Affiche les requêtes SQL dans la console pour un aperçu rapide.</a:t>
            </a:r>
            <a:endParaRPr lang="fr-FR" sz="1750"/>
          </a:p>
        </p:txBody>
      </p:sp>
      <p:sp>
        <p:nvSpPr>
          <p:cNvPr id="22" name="Shape 4"/>
          <p:cNvSpPr/>
          <p:nvPr/>
        </p:nvSpPr>
        <p:spPr>
          <a:xfrm>
            <a:off x="782479" y="4152097"/>
            <a:ext cx="6040517" cy="1530220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23" name="Text 5"/>
          <p:cNvSpPr/>
          <p:nvPr/>
        </p:nvSpPr>
        <p:spPr>
          <a:xfrm>
            <a:off x="1009293" y="4342257"/>
            <a:ext cx="4673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0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hibernate.format_sql</a:t>
            </a:r>
            <a:endParaRPr lang="fr-FR" sz="2200"/>
          </a:p>
        </p:txBody>
      </p:sp>
      <p:sp>
        <p:nvSpPr>
          <p:cNvPr id="24" name="Text 6"/>
          <p:cNvSpPr/>
          <p:nvPr/>
        </p:nvSpPr>
        <p:spPr>
          <a:xfrm>
            <a:off x="1009293" y="4832676"/>
            <a:ext cx="5292836" cy="849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Formate les requêtes SQL pour une meilleure lisibilité lors du débogage.</a:t>
            </a:r>
            <a:endParaRPr lang="fr-FR" sz="1750"/>
          </a:p>
        </p:txBody>
      </p:sp>
      <p:sp>
        <p:nvSpPr>
          <p:cNvPr id="25" name="Shape 7"/>
          <p:cNvSpPr/>
          <p:nvPr/>
        </p:nvSpPr>
        <p:spPr>
          <a:xfrm>
            <a:off x="782479" y="5952932"/>
            <a:ext cx="6040517" cy="1455574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26" name="Text 8"/>
          <p:cNvSpPr/>
          <p:nvPr/>
        </p:nvSpPr>
        <p:spPr>
          <a:xfrm>
            <a:off x="1009293" y="6079305"/>
            <a:ext cx="3157504" cy="45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00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hibernate.use_sql_comments</a:t>
            </a:r>
            <a:endParaRPr lang="fr-FR" sz="2200"/>
          </a:p>
        </p:txBody>
      </p:sp>
      <p:sp>
        <p:nvSpPr>
          <p:cNvPr id="27" name="Text 9"/>
          <p:cNvSpPr/>
          <p:nvPr/>
        </p:nvSpPr>
        <p:spPr>
          <a:xfrm>
            <a:off x="1009294" y="6569725"/>
            <a:ext cx="5677892" cy="46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fr-FR" sz="175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 des commentaires descriptifs aux requêtes SQL générées.</a:t>
            </a:r>
            <a:endParaRPr lang="fr-FR" sz="1750"/>
          </a:p>
        </p:txBody>
      </p:sp>
      <p:sp>
        <p:nvSpPr>
          <p:cNvPr id="28" name="Text 6"/>
          <p:cNvSpPr/>
          <p:nvPr/>
        </p:nvSpPr>
        <p:spPr>
          <a:xfrm>
            <a:off x="7599521" y="578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fr-FR" sz="200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Avantages</a:t>
            </a:r>
            <a:endParaRPr lang="fr-FR" sz="2000"/>
          </a:p>
        </p:txBody>
      </p:sp>
      <p:sp>
        <p:nvSpPr>
          <p:cNvPr id="29" name="Text 7"/>
          <p:cNvSpPr/>
          <p:nvPr/>
        </p:nvSpPr>
        <p:spPr>
          <a:xfrm>
            <a:off x="7599521" y="6370157"/>
            <a:ext cx="6244709" cy="525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fr-FR" sz="160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Intégration facile avec les frameworks de logging existants</a:t>
            </a:r>
            <a:endParaRPr lang="fr-FR" sz="1600"/>
          </a:p>
        </p:txBody>
      </p:sp>
      <p:sp>
        <p:nvSpPr>
          <p:cNvPr id="30" name="Text 8"/>
          <p:cNvSpPr/>
          <p:nvPr/>
        </p:nvSpPr>
        <p:spPr>
          <a:xfrm>
            <a:off x="7605755" y="6923357"/>
            <a:ext cx="6244709" cy="522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fr-FR" sz="160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Affichage des paramètres des requêtes pour un débogage précis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1128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1220</Words>
  <Application>Microsoft Office PowerPoint</Application>
  <PresentationFormat>Personnalisé</PresentationFormat>
  <Paragraphs>205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Roboto</vt:lpstr>
      <vt:lpstr>Roboto Slab</vt:lpstr>
      <vt:lpstr>Roboto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Anthony TRAUT</cp:lastModifiedBy>
  <cp:revision>55</cp:revision>
  <dcterms:created xsi:type="dcterms:W3CDTF">2024-11-26T10:21:37Z</dcterms:created>
  <dcterms:modified xsi:type="dcterms:W3CDTF">2024-12-03T11:18:33Z</dcterms:modified>
</cp:coreProperties>
</file>